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1" r:id="rId1"/>
    <p:sldMasterId id="2147483730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9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  <p:sldId id="275" r:id="rId20"/>
    <p:sldId id="276" r:id="rId21"/>
    <p:sldId id="277" r:id="rId22"/>
    <p:sldId id="280" r:id="rId23"/>
    <p:sldId id="278" r:id="rId24"/>
    <p:sldId id="281" r:id="rId25"/>
    <p:sldId id="282" r:id="rId26"/>
    <p:sldId id="279" r:id="rId27"/>
    <p:sldId id="284" r:id="rId28"/>
    <p:sldId id="283" r:id="rId29"/>
    <p:sldId id="285" r:id="rId30"/>
    <p:sldId id="286" r:id="rId31"/>
    <p:sldId id="287" r:id="rId32"/>
    <p:sldId id="290" r:id="rId33"/>
    <p:sldId id="288" r:id="rId34"/>
    <p:sldId id="271" r:id="rId35"/>
    <p:sldId id="272" r:id="rId36"/>
    <p:sldId id="27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61DDD-B569-415D-A2E5-778363141F4C}">
  <a:tblStyle styleId="{BE261DDD-B569-415D-A2E5-778363141F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26" autoAdjust="0"/>
    <p:restoredTop sz="94660"/>
  </p:normalViewPr>
  <p:slideViewPr>
    <p:cSldViewPr snapToGrid="0">
      <p:cViewPr>
        <p:scale>
          <a:sx n="95" d="100"/>
          <a:sy n="95" d="100"/>
        </p:scale>
        <p:origin x="588" y="-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2c6b273c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2c6b273c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2c6b273c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2c6b273c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c6b2724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2c6b2724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2c6b2724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2c6b2724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2c6b2724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2c6b2724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66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64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9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8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2c6b273c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2c6b273ca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975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853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73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831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60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00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885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50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08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86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2c6b272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2c6b272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497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2c6b272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2c6b2724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757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2c6b273c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2c6b273c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2c6b2724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2c6b2724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2c6b273c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2c6b273c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2c6b273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2c6b273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2c6b273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2c6b273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2c6b273c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2c6b273c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2c6b273c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2c6b273c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2c6b273c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2c6b273c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c6b2724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c6b2724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67438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49503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91934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87278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14916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9704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1183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109434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92955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516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99703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262780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578411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4086831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741351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41483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50081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89982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838930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60045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4859460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07883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9580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464598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892125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630017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3629959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45992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219461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9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28763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26374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25563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06700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1975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0061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572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834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ea typeface="Courier New"/>
                <a:cs typeface="Courier New"/>
                <a:sym typeface="Courier New"/>
              </a:rPr>
              <a:t>Транзакції в </a:t>
            </a:r>
            <a:r>
              <a:rPr lang="en" b="1" dirty="0">
                <a:solidFill>
                  <a:srgbClr val="FF9900"/>
                </a:solidFill>
                <a:ea typeface="Courier New"/>
                <a:cs typeface="Courier New"/>
                <a:sym typeface="Courier New"/>
              </a:rPr>
              <a:t>Bitcoin</a:t>
            </a:r>
            <a:endParaRPr b="1" dirty="0">
              <a:solidFill>
                <a:srgbClr val="FF9900"/>
              </a:solidFill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А де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комісія?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l="24369" t="6610" r="24292" b="6636"/>
          <a:stretch/>
        </p:blipFill>
        <p:spPr>
          <a:xfrm>
            <a:off x="3672750" y="76563"/>
            <a:ext cx="5329375" cy="49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Як </a:t>
            </a: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працює решта</a:t>
            </a:r>
            <a:endParaRPr sz="3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404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Неможливо витратити лише частину отриманих монет, але можна вказати кількох одержувачів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4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Одержувачем можна вказати самого себе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4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Решта - вихід адресований собі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Невитрачені виходи </a:t>
            </a: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(UTXO)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05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 Біткоїні немає ні акаунтів, ні балансів</a:t>
            </a:r>
            <a:endParaRPr sz="2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905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Є база даних із підтвердженими транзакціями, які визначають розподіл монет між адресами</a:t>
            </a:r>
            <a:endParaRPr sz="2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905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4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Усі виходи поділяються на витрачені та не витрачені</a:t>
            </a:r>
            <a:endParaRPr sz="2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Схема передачі монет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(Step 1)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l="2085" t="1414" b="3636"/>
          <a:stretch/>
        </p:blipFill>
        <p:spPr>
          <a:xfrm>
            <a:off x="2410213" y="1438875"/>
            <a:ext cx="4323575" cy="24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Схема передачі монет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(Step 2)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838" y="1017725"/>
            <a:ext cx="5554328" cy="3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Схема передачі монет </a:t>
            </a: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(Step 3)</a:t>
            </a:r>
            <a:endParaRPr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l="1768"/>
          <a:stretch/>
        </p:blipFill>
        <p:spPr>
          <a:xfrm>
            <a:off x="311703" y="1161480"/>
            <a:ext cx="8520600" cy="3798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l="3244" r="3244"/>
          <a:stretch/>
        </p:blipFill>
        <p:spPr>
          <a:xfrm>
            <a:off x="198975" y="1567725"/>
            <a:ext cx="8746050" cy="31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68AF6-0C7F-BA75-B5AB-C2F13BCC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6" y="1017725"/>
            <a:ext cx="8207829" cy="337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3AABDF-4F17-F64E-0045-249E7F2B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37" y="1017725"/>
            <a:ext cx="7106544" cy="38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4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F51EED-1723-885C-4982-75EB9623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2" y="1004653"/>
            <a:ext cx="7376568" cy="34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7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Визначення_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Helvetica Neue Light"/>
              <a:buChar char="❏"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Пара ключів</a:t>
            </a: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(key pair) — особистий та відкритий ключі для цифрового підпису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Helvetica Neue Light"/>
              <a:buChar char="❏"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Біткоін-адреса</a:t>
            </a: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(bitcoin-address) — хеш-значення відкритого ключа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Helvetica Neue Light"/>
              <a:buChar char="❏"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Транзакція </a:t>
            </a: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(tx) - заява про переказ монет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Helvetica Neue Light"/>
              <a:buChar char="❏"/>
            </a:pPr>
            <a:r>
              <a:rPr lang="en" sz="2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Bitcoin scri</a:t>
            </a: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pt — мова опису інструкцій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86C512-E8A1-F735-79B7-74B7F220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38" y="1085539"/>
            <a:ext cx="7689146" cy="39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68316-EC1A-9DA0-69B5-287A6304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" y="1245386"/>
            <a:ext cx="8174368" cy="34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1156CD-68B2-2D41-E7AC-FCE77B2E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1078207"/>
            <a:ext cx="7235371" cy="390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6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D7BC0D-6079-8067-16C0-33D74850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2" y="1017725"/>
            <a:ext cx="7707086" cy="38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7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2B4605-E9FE-E236-1AF6-8383373B9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84" y="946168"/>
            <a:ext cx="6598067" cy="39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6D2B50-EC2D-AEAD-957A-894B594B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99" y="940030"/>
            <a:ext cx="7038341" cy="41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6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Порядок </a:t>
            </a:r>
            <a:r>
              <a:rPr lang="en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формування транзакції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348299-2A35-9ABB-1F03-1ECE8784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82" y="945085"/>
            <a:ext cx="6144646" cy="40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41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926C9C-3DED-0BE6-6A7F-1B23C5A09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57" y="87086"/>
            <a:ext cx="6390287" cy="486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70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2EC2C3-F64D-34DC-50F2-8B7BE159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6" y="328484"/>
            <a:ext cx="7651907" cy="44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48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DC66DC-37BE-EF09-3B8C-9FB3A59A8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0457"/>
            <a:ext cx="7748604" cy="487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4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6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Спрощена структурна схема транзакції в </a:t>
            </a:r>
            <a:r>
              <a:rPr lang="en" sz="222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Bitcoin</a:t>
            </a:r>
            <a:endParaRPr sz="222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250" y="1108725"/>
            <a:ext cx="60505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6F4386-46BE-1F30-1CFD-152E55E8F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42" y="210457"/>
            <a:ext cx="5987101" cy="46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68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6927B0-3707-662B-592F-C39412D7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3" y="904832"/>
            <a:ext cx="8599714" cy="35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3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EC1AA0-D094-1BC8-199E-5A7F0FD8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375608"/>
            <a:ext cx="6163108" cy="43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95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Приватність у </a:t>
            </a: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Біткоїні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За bitcoin-адресою легко відстежити всю історію платежів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Також можна відстежити історію походження конкретних монет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7973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2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Рекомендується використовувати нові адреси для кожного вхідного платежу та решти</a:t>
            </a: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1700" y="414325"/>
            <a:ext cx="85206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Правила </a:t>
            </a:r>
            <a:r>
              <a:rPr lang="en" sz="222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хорошого тону під час формування транзакцій</a:t>
            </a:r>
            <a:endParaRPr sz="222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234925" y="1546825"/>
            <a:ext cx="7503300" cy="3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35999" lvl="0" indent="-374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300"/>
              <a:buFont typeface="Courier New"/>
              <a:buChar char="❏"/>
            </a:pPr>
            <a:r>
              <a:rPr lang="en" sz="2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Для кожного вхідного платежу та решти створювати нову адресу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74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300"/>
              <a:buFont typeface="Courier New"/>
              <a:buChar char="❏"/>
            </a:pPr>
            <a:r>
              <a:rPr lang="en" sz="2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Оптимально підбирати UTXOs для цільової суми платежу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74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300"/>
              <a:buFont typeface="Courier New"/>
              <a:buChar char="❏"/>
            </a:pPr>
            <a:r>
              <a:rPr lang="en" sz="2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Сортувати входи та виходи транзакції за загальним для всіх правилом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-374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300"/>
              <a:buFont typeface="Courier New"/>
              <a:buChar char="❏"/>
            </a:pPr>
            <a:r>
              <a:rPr lang="en" sz="2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Включати мінімальну комісію незалежно від розміру транзакції</a:t>
            </a: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35999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3025" y="3525975"/>
            <a:ext cx="1606825" cy="12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Висновок_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900"/>
              <a:buFont typeface="Courier New"/>
              <a:buChar char="❏"/>
            </a:pPr>
            <a:r>
              <a:rPr lang="en" sz="2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Гаманець може обробляти необмежену кількість адрес</a:t>
            </a:r>
            <a:endParaRPr sz="2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900"/>
              <a:buFont typeface="Courier New"/>
              <a:buChar char="❏"/>
            </a:pPr>
            <a:r>
              <a:rPr lang="en" sz="2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Монети отримані на один гаманець не поєднуються разом</a:t>
            </a:r>
            <a:endParaRPr sz="2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900"/>
              <a:buFont typeface="Courier New"/>
              <a:buChar char="❏"/>
            </a:pPr>
            <a:r>
              <a:rPr lang="en" sz="2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Виходи прив'язані до певних адрес</a:t>
            </a:r>
            <a:endParaRPr sz="2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 </a:t>
            </a: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input_</a:t>
            </a:r>
            <a:endParaRPr sz="36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2" name="Google Shape;72;p16"/>
          <p:cNvGraphicFramePr/>
          <p:nvPr/>
        </p:nvGraphicFramePr>
        <p:xfrm>
          <a:off x="695213" y="1810338"/>
          <a:ext cx="7753575" cy="2743050"/>
        </p:xfrm>
        <a:graphic>
          <a:graphicData uri="http://schemas.openxmlformats.org/drawingml/2006/table">
            <a:tbl>
              <a:tblPr>
                <a:noFill/>
                <a:tableStyleId>{BE261DDD-B569-415D-A2E5-778363141F4C}</a:tableStyleId>
              </a:tblPr>
              <a:tblGrid>
                <a:gridCol w="206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Поле</a:t>
                      </a:r>
                      <a:endParaRPr sz="20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Значення</a:t>
                      </a:r>
                      <a:endParaRPr sz="20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hash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Геш попередньої транзакції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Порядковий номер виходу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scriptSig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Доказ володіння монетами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sequence</a:t>
                      </a:r>
                      <a:endParaRPr sz="2000" dirty="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Версія транзакції (визначає відправник)</a:t>
                      </a:r>
                      <a:endParaRPr sz="2000" dirty="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Transaction </a:t>
            </a: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output_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8" name="Google Shape;78;p17"/>
          <p:cNvGraphicFramePr/>
          <p:nvPr/>
        </p:nvGraphicFramePr>
        <p:xfrm>
          <a:off x="865813" y="2154213"/>
          <a:ext cx="7412375" cy="1767750"/>
        </p:xfrm>
        <a:graphic>
          <a:graphicData uri="http://schemas.openxmlformats.org/drawingml/2006/table">
            <a:tbl>
              <a:tblPr>
                <a:noFill/>
                <a:tableStyleId>{BE261DDD-B569-415D-A2E5-778363141F4C}</a:tableStyleId>
              </a:tblPr>
              <a:tblGrid>
                <a:gridCol w="216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Поле</a:t>
                      </a:r>
                      <a:endParaRPr sz="20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solidFill>
                            <a:srgbClr val="FF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Значення</a:t>
                      </a:r>
                      <a:endParaRPr sz="2000" b="1">
                        <a:solidFill>
                          <a:srgbClr val="FF990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Кількість монет, що відправляються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scriptPubKey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Умови, за якими можна витратити</a:t>
                      </a:r>
                      <a:endParaRPr sz="2000"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l="2536" t="3193" r="20599" b="1777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96188" y="15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Спрощена </a:t>
            </a:r>
            <a:r>
              <a:rPr lang="en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структурна схема транзакції у Bitcoin після оновлення</a:t>
            </a:r>
            <a:r>
              <a:rPr lang="en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Segregated Witness</a:t>
            </a:r>
            <a:endParaRPr b="1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88" y="1511975"/>
            <a:ext cx="8751624" cy="3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12423C-2D0E-F32F-5570-DB13632C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72" y="776300"/>
            <a:ext cx="6212171" cy="3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Особливості роботи </a:t>
            </a:r>
            <a:r>
              <a:rPr lang="en" sz="36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транзакцій_</a:t>
            </a:r>
            <a:endParaRPr sz="36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311700" y="1415745"/>
            <a:ext cx="8520600" cy="3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404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Коли користувач витрачає монети, він вказує на раніше отриманий платіж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481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Courier New"/>
              <a:buChar char="❏"/>
            </a:pPr>
            <a:r>
              <a:rPr lang="en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Транзакція витрачає всі монети із зазначеного виходу</a:t>
            </a: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518</TotalTime>
  <Words>327</Words>
  <Application>Microsoft Office PowerPoint</Application>
  <PresentationFormat>Экран (16:9)</PresentationFormat>
  <Paragraphs>65</Paragraphs>
  <Slides>35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Century Gothic</vt:lpstr>
      <vt:lpstr>Courier New</vt:lpstr>
      <vt:lpstr>Helvetica Neue Light</vt:lpstr>
      <vt:lpstr>Wingdings 3</vt:lpstr>
      <vt:lpstr>1_Ион</vt:lpstr>
      <vt:lpstr>Ион</vt:lpstr>
      <vt:lpstr>Транзакції в Bitcoin</vt:lpstr>
      <vt:lpstr>Визначення_</vt:lpstr>
      <vt:lpstr>Спрощена структурна схема транзакції в Bitcoin</vt:lpstr>
      <vt:lpstr>Transaction input_</vt:lpstr>
      <vt:lpstr>Transaction output_</vt:lpstr>
      <vt:lpstr>Презентация PowerPoint</vt:lpstr>
      <vt:lpstr>Спрощена структурна схема транзакції у Bitcoin після оновлення Segregated Witness</vt:lpstr>
      <vt:lpstr>Презентация PowerPoint</vt:lpstr>
      <vt:lpstr>Особливості роботи транзакцій_</vt:lpstr>
      <vt:lpstr>А де комісія?</vt:lpstr>
      <vt:lpstr>Як працює решта</vt:lpstr>
      <vt:lpstr>Невитрачені виходи (UTXO)</vt:lpstr>
      <vt:lpstr>Схема передачі монет (Step 1)</vt:lpstr>
      <vt:lpstr>Схема передачі монет (Step 2)</vt:lpstr>
      <vt:lpstr>Схема передачі монет (Step 3)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Порядок формування транзакції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Приватність у Біткоїні</vt:lpstr>
      <vt:lpstr>Правила хорошого тону під час формування транзакцій</vt:lpstr>
      <vt:lpstr>Висновок_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Транзакції в Bitcoin_</dc:title>
  <dc:creator>User</dc:creator>
  <cp:lastModifiedBy>Natalia Dolgova</cp:lastModifiedBy>
  <cp:revision>5</cp:revision>
  <dcterms:modified xsi:type="dcterms:W3CDTF">2023-03-29T08:48:44Z</dcterms:modified>
</cp:coreProperties>
</file>